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1" r:id="rId7"/>
    <p:sldId id="262" r:id="rId8"/>
    <p:sldId id="263"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54EC99-6EC4-485A-BC68-A536A7DE26F7}" type="datetimeFigureOut">
              <a:rPr lang="en-US" smtClean="0"/>
              <a:t>10/28/2023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7B77A-49A9-4FE1-80D1-791FE761E591}" type="slidenum">
              <a:rPr lang="en-US" smtClean="0"/>
              <a:t>‹#›</a:t>
            </a:fld>
            <a:endParaRPr lang="en-US"/>
          </a:p>
        </p:txBody>
      </p:sp>
    </p:spTree>
    <p:extLst>
      <p:ext uri="{BB962C8B-B14F-4D97-AF65-F5344CB8AC3E}">
        <p14:creationId xmlns:p14="http://schemas.microsoft.com/office/powerpoint/2010/main" val="1505096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54EC99-6EC4-485A-BC68-A536A7DE26F7}" type="datetimeFigureOut">
              <a:rPr lang="en-US" smtClean="0"/>
              <a:t>10/28/2023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7B77A-49A9-4FE1-80D1-791FE761E591}" type="slidenum">
              <a:rPr lang="en-US" smtClean="0"/>
              <a:t>‹#›</a:t>
            </a:fld>
            <a:endParaRPr lang="en-US"/>
          </a:p>
        </p:txBody>
      </p:sp>
    </p:spTree>
    <p:extLst>
      <p:ext uri="{BB962C8B-B14F-4D97-AF65-F5344CB8AC3E}">
        <p14:creationId xmlns:p14="http://schemas.microsoft.com/office/powerpoint/2010/main" val="2204784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54EC99-6EC4-485A-BC68-A536A7DE26F7}" type="datetimeFigureOut">
              <a:rPr lang="en-US" smtClean="0"/>
              <a:t>10/28/2023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7B77A-49A9-4FE1-80D1-791FE761E591}" type="slidenum">
              <a:rPr lang="en-US" smtClean="0"/>
              <a:t>‹#›</a:t>
            </a:fld>
            <a:endParaRPr lang="en-US"/>
          </a:p>
        </p:txBody>
      </p:sp>
    </p:spTree>
    <p:extLst>
      <p:ext uri="{BB962C8B-B14F-4D97-AF65-F5344CB8AC3E}">
        <p14:creationId xmlns:p14="http://schemas.microsoft.com/office/powerpoint/2010/main" val="312148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54EC99-6EC4-485A-BC68-A536A7DE26F7}" type="datetimeFigureOut">
              <a:rPr lang="en-US" smtClean="0"/>
              <a:t>10/28/2023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7B77A-49A9-4FE1-80D1-791FE761E591}" type="slidenum">
              <a:rPr lang="en-US" smtClean="0"/>
              <a:t>‹#›</a:t>
            </a:fld>
            <a:endParaRPr lang="en-US"/>
          </a:p>
        </p:txBody>
      </p:sp>
    </p:spTree>
    <p:extLst>
      <p:ext uri="{BB962C8B-B14F-4D97-AF65-F5344CB8AC3E}">
        <p14:creationId xmlns:p14="http://schemas.microsoft.com/office/powerpoint/2010/main" val="2076267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54EC99-6EC4-485A-BC68-A536A7DE26F7}" type="datetimeFigureOut">
              <a:rPr lang="en-US" smtClean="0"/>
              <a:t>10/28/2023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7B77A-49A9-4FE1-80D1-791FE761E591}" type="slidenum">
              <a:rPr lang="en-US" smtClean="0"/>
              <a:t>‹#›</a:t>
            </a:fld>
            <a:endParaRPr lang="en-US"/>
          </a:p>
        </p:txBody>
      </p:sp>
    </p:spTree>
    <p:extLst>
      <p:ext uri="{BB962C8B-B14F-4D97-AF65-F5344CB8AC3E}">
        <p14:creationId xmlns:p14="http://schemas.microsoft.com/office/powerpoint/2010/main" val="3755325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54EC99-6EC4-485A-BC68-A536A7DE26F7}" type="datetimeFigureOut">
              <a:rPr lang="en-US" smtClean="0"/>
              <a:t>10/28/2023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C7B77A-49A9-4FE1-80D1-791FE761E591}" type="slidenum">
              <a:rPr lang="en-US" smtClean="0"/>
              <a:t>‹#›</a:t>
            </a:fld>
            <a:endParaRPr lang="en-US"/>
          </a:p>
        </p:txBody>
      </p:sp>
    </p:spTree>
    <p:extLst>
      <p:ext uri="{BB962C8B-B14F-4D97-AF65-F5344CB8AC3E}">
        <p14:creationId xmlns:p14="http://schemas.microsoft.com/office/powerpoint/2010/main" val="2291348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54EC99-6EC4-485A-BC68-A536A7DE26F7}" type="datetimeFigureOut">
              <a:rPr lang="en-US" smtClean="0"/>
              <a:t>10/28/2023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C7B77A-49A9-4FE1-80D1-791FE761E591}" type="slidenum">
              <a:rPr lang="en-US" smtClean="0"/>
              <a:t>‹#›</a:t>
            </a:fld>
            <a:endParaRPr lang="en-US"/>
          </a:p>
        </p:txBody>
      </p:sp>
    </p:spTree>
    <p:extLst>
      <p:ext uri="{BB962C8B-B14F-4D97-AF65-F5344CB8AC3E}">
        <p14:creationId xmlns:p14="http://schemas.microsoft.com/office/powerpoint/2010/main" val="4241629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54EC99-6EC4-485A-BC68-A536A7DE26F7}" type="datetimeFigureOut">
              <a:rPr lang="en-US" smtClean="0"/>
              <a:t>10/28/2023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C7B77A-49A9-4FE1-80D1-791FE761E591}" type="slidenum">
              <a:rPr lang="en-US" smtClean="0"/>
              <a:t>‹#›</a:t>
            </a:fld>
            <a:endParaRPr lang="en-US"/>
          </a:p>
        </p:txBody>
      </p:sp>
    </p:spTree>
    <p:extLst>
      <p:ext uri="{BB962C8B-B14F-4D97-AF65-F5344CB8AC3E}">
        <p14:creationId xmlns:p14="http://schemas.microsoft.com/office/powerpoint/2010/main" val="4225670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54EC99-6EC4-485A-BC68-A536A7DE26F7}" type="datetimeFigureOut">
              <a:rPr lang="en-US" smtClean="0"/>
              <a:t>10/28/2023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C7B77A-49A9-4FE1-80D1-791FE761E591}" type="slidenum">
              <a:rPr lang="en-US" smtClean="0"/>
              <a:t>‹#›</a:t>
            </a:fld>
            <a:endParaRPr lang="en-US"/>
          </a:p>
        </p:txBody>
      </p:sp>
    </p:spTree>
    <p:extLst>
      <p:ext uri="{BB962C8B-B14F-4D97-AF65-F5344CB8AC3E}">
        <p14:creationId xmlns:p14="http://schemas.microsoft.com/office/powerpoint/2010/main" val="3952056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C54EC99-6EC4-485A-BC68-A536A7DE26F7}" type="datetimeFigureOut">
              <a:rPr lang="en-US" smtClean="0"/>
              <a:t>10/28/2023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C7B77A-49A9-4FE1-80D1-791FE761E591}" type="slidenum">
              <a:rPr lang="en-US" smtClean="0"/>
              <a:t>‹#›</a:t>
            </a:fld>
            <a:endParaRPr lang="en-US"/>
          </a:p>
        </p:txBody>
      </p:sp>
    </p:spTree>
    <p:extLst>
      <p:ext uri="{BB962C8B-B14F-4D97-AF65-F5344CB8AC3E}">
        <p14:creationId xmlns:p14="http://schemas.microsoft.com/office/powerpoint/2010/main" val="4069349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C54EC99-6EC4-485A-BC68-A536A7DE26F7}" type="datetimeFigureOut">
              <a:rPr lang="en-US" smtClean="0"/>
              <a:t>10/28/2023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C7B77A-49A9-4FE1-80D1-791FE761E591}" type="slidenum">
              <a:rPr lang="en-US" smtClean="0"/>
              <a:t>‹#›</a:t>
            </a:fld>
            <a:endParaRPr lang="en-US"/>
          </a:p>
        </p:txBody>
      </p:sp>
    </p:spTree>
    <p:extLst>
      <p:ext uri="{BB962C8B-B14F-4D97-AF65-F5344CB8AC3E}">
        <p14:creationId xmlns:p14="http://schemas.microsoft.com/office/powerpoint/2010/main" val="2808957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54EC99-6EC4-485A-BC68-A536A7DE26F7}" type="datetimeFigureOut">
              <a:rPr lang="en-US" smtClean="0"/>
              <a:t>10/28/2023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C7B77A-49A9-4FE1-80D1-791FE761E591}" type="slidenum">
              <a:rPr lang="en-US" smtClean="0"/>
              <a:t>‹#›</a:t>
            </a:fld>
            <a:endParaRPr lang="en-US"/>
          </a:p>
        </p:txBody>
      </p:sp>
    </p:spTree>
    <p:extLst>
      <p:ext uri="{BB962C8B-B14F-4D97-AF65-F5344CB8AC3E}">
        <p14:creationId xmlns:p14="http://schemas.microsoft.com/office/powerpoint/2010/main" val="603239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PART A</a:t>
            </a:r>
            <a:br>
              <a:rPr lang="en-US" dirty="0" smtClean="0"/>
            </a:br>
            <a:r>
              <a:rPr lang="en-US" dirty="0" smtClean="0"/>
              <a:t>GREEN SKILLS</a:t>
            </a:r>
            <a:br>
              <a:rPr lang="en-US" dirty="0" smtClean="0"/>
            </a:br>
            <a:endParaRPr lang="en-US" dirty="0"/>
          </a:p>
        </p:txBody>
      </p:sp>
      <p:sp>
        <p:nvSpPr>
          <p:cNvPr id="3" name="Subtitle 2"/>
          <p:cNvSpPr>
            <a:spLocks noGrp="1"/>
          </p:cNvSpPr>
          <p:nvPr>
            <p:ph type="subTitle" idx="1"/>
          </p:nvPr>
        </p:nvSpPr>
        <p:spPr/>
        <p:txBody>
          <a:bodyPr/>
          <a:lstStyle/>
          <a:p>
            <a:pPr fontAlgn="base"/>
            <a:r>
              <a:rPr lang="en-US" b="1" dirty="0"/>
              <a:t>Session 1: Society and Environment</a:t>
            </a:r>
            <a:endParaRPr lang="en-US" dirty="0"/>
          </a:p>
          <a:p>
            <a:pPr fontAlgn="base"/>
            <a:r>
              <a:rPr lang="en-US" b="1" dirty="0"/>
              <a:t>Session 2: Our Role in Sustainable</a:t>
            </a:r>
            <a:endParaRPr lang="en-US" dirty="0"/>
          </a:p>
          <a:p>
            <a:endParaRPr lang="en-US" dirty="0"/>
          </a:p>
        </p:txBody>
      </p:sp>
    </p:spTree>
    <p:extLst>
      <p:ext uri="{BB962C8B-B14F-4D97-AF65-F5344CB8AC3E}">
        <p14:creationId xmlns:p14="http://schemas.microsoft.com/office/powerpoint/2010/main" val="1864028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fontAlgn="base"/>
            <a:r>
              <a:rPr lang="en-US" b="1" dirty="0" smtClean="0"/>
              <a:t>Protect Life Below Water- SDG 14 </a:t>
            </a:r>
            <a:endParaRPr lang="en-US" dirty="0" smtClean="0"/>
          </a:p>
          <a:p>
            <a:pPr fontAlgn="base"/>
            <a:r>
              <a:rPr lang="en-US" dirty="0" smtClean="0"/>
              <a:t>Tons of plastic is found in the seas, which is killing marine life. Protecting marine life, saving our oceans from pollution is necessary to preserve the marine life.</a:t>
            </a:r>
          </a:p>
          <a:p>
            <a:pPr fontAlgn="base"/>
            <a:r>
              <a:rPr lang="en-US" b="1" dirty="0" smtClean="0"/>
              <a:t>Protect Life on Land- SDG 15</a:t>
            </a:r>
            <a:endParaRPr lang="en-US" dirty="0" smtClean="0"/>
          </a:p>
          <a:p>
            <a:pPr fontAlgn="base"/>
            <a:r>
              <a:rPr lang="en-US" dirty="0" smtClean="0"/>
              <a:t>Cutting of trees is leading to soil erosion and making land dry and unusable for cultivation. Planting more tree to replace the ones that we have cut is an important step towards sustainable development</a:t>
            </a:r>
          </a:p>
          <a:p>
            <a:endParaRPr lang="en-US" dirty="0"/>
          </a:p>
        </p:txBody>
      </p:sp>
    </p:spTree>
    <p:extLst>
      <p:ext uri="{BB962C8B-B14F-4D97-AF65-F5344CB8AC3E}">
        <p14:creationId xmlns:p14="http://schemas.microsoft.com/office/powerpoint/2010/main" val="315203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Society and Environment</a:t>
            </a:r>
            <a:br>
              <a:rPr lang="en-US" b="1"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610688" y="1027906"/>
            <a:ext cx="10970623" cy="5581900"/>
          </a:xfrm>
        </p:spPr>
        <p:txBody>
          <a:bodyPr>
            <a:normAutofit fontScale="77500" lnSpcReduction="20000"/>
          </a:bodyPr>
          <a:lstStyle/>
          <a:p>
            <a:pPr marL="0" indent="0" algn="just" fontAlgn="base">
              <a:buNone/>
            </a:pPr>
            <a:endParaRPr lang="en-US" dirty="0" smtClean="0"/>
          </a:p>
          <a:p>
            <a:pPr algn="just" fontAlgn="base"/>
            <a:r>
              <a:rPr lang="en-US" dirty="0" smtClean="0"/>
              <a:t>Over </a:t>
            </a:r>
            <a:r>
              <a:rPr lang="en-US" dirty="0"/>
              <a:t>the years, with economic development, there has been an increase in environmental pollution. For example, with the introduction of high input agriculture, we can grow more food by using </a:t>
            </a:r>
            <a:r>
              <a:rPr lang="en-US" dirty="0" err="1"/>
              <a:t>fertilisers</a:t>
            </a:r>
            <a:r>
              <a:rPr lang="en-US" dirty="0"/>
              <a:t>, pesticides and hybrid crops. But it has led to soil and environmental degradation. We need to plan the use of resources in a sustainable manner so that we and our future generations can enjoy a good environment</a:t>
            </a:r>
            <a:r>
              <a:rPr lang="en-US" dirty="0" smtClean="0"/>
              <a:t>.</a:t>
            </a:r>
            <a:endParaRPr lang="en-US" dirty="0"/>
          </a:p>
          <a:p>
            <a:pPr algn="just" fontAlgn="base"/>
            <a:r>
              <a:rPr lang="en-US" b="1" dirty="0"/>
              <a:t>What is Sustainable Development?</a:t>
            </a:r>
            <a:endParaRPr lang="en-US" dirty="0"/>
          </a:p>
          <a:p>
            <a:pPr algn="just" fontAlgn="base"/>
            <a:r>
              <a:rPr lang="en-US" dirty="0"/>
              <a:t>Sustainable development is the development that satisfies the needs of the present without compromising the capacity of future generations, guaranteeing the balance between economic growth, care for the environment and social </a:t>
            </a:r>
            <a:r>
              <a:rPr lang="en-US" dirty="0" smtClean="0"/>
              <a:t>well-being.</a:t>
            </a:r>
          </a:p>
          <a:p>
            <a:pPr algn="just" fontAlgn="base"/>
            <a:r>
              <a:rPr lang="en-US" b="1" dirty="0"/>
              <a:t>Importance of Sustainable Development</a:t>
            </a:r>
            <a:endParaRPr lang="en-US" dirty="0"/>
          </a:p>
          <a:p>
            <a:pPr algn="just" fontAlgn="base"/>
            <a:r>
              <a:rPr lang="en-US" dirty="0"/>
              <a:t>Sustainable development is defined as ‘development that meets the needs of the present without compromising the ability of future generations to meet their own needs’ (World Commission on Environment and Development, 1987). For example, sustainable agriculture consists of environment-friendly methods of farming that allow the production of </a:t>
            </a:r>
            <a:r>
              <a:rPr lang="en-US" dirty="0" smtClean="0"/>
              <a:t>agricultural crops </a:t>
            </a:r>
            <a:r>
              <a:rPr lang="en-US" dirty="0"/>
              <a:t>or livestock without damage to human or natural systems. It also involves preventing </a:t>
            </a:r>
            <a:r>
              <a:rPr lang="en-US" dirty="0" smtClean="0"/>
              <a:t>the use </a:t>
            </a:r>
            <a:r>
              <a:rPr lang="en-US" dirty="0"/>
              <a:t>of chemicals so as to avoid adverse effects to soil, water and biodiversity</a:t>
            </a:r>
            <a:r>
              <a:rPr lang="en-US" dirty="0" smtClean="0"/>
              <a:t>.</a:t>
            </a:r>
            <a:endParaRPr lang="en-US" dirty="0"/>
          </a:p>
        </p:txBody>
      </p:sp>
    </p:spTree>
    <p:extLst>
      <p:ext uri="{BB962C8B-B14F-4D97-AF65-F5344CB8AC3E}">
        <p14:creationId xmlns:p14="http://schemas.microsoft.com/office/powerpoint/2010/main" val="1212802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Problems Related to Sustainable Development</a:t>
            </a:r>
            <a:endParaRPr lang="en-US" dirty="0"/>
          </a:p>
        </p:txBody>
      </p:sp>
      <p:sp>
        <p:nvSpPr>
          <p:cNvPr id="3" name="Content Placeholder 2"/>
          <p:cNvSpPr>
            <a:spLocks noGrp="1"/>
          </p:cNvSpPr>
          <p:nvPr>
            <p:ph idx="1"/>
          </p:nvPr>
        </p:nvSpPr>
        <p:spPr/>
        <p:txBody>
          <a:bodyPr>
            <a:normAutofit fontScale="85000" lnSpcReduction="20000"/>
          </a:bodyPr>
          <a:lstStyle/>
          <a:p>
            <a:pPr fontAlgn="base"/>
            <a:r>
              <a:rPr lang="en-US" b="1" dirty="0"/>
              <a:t>Three major problems related to sustainable development are</a:t>
            </a:r>
            <a:r>
              <a:rPr lang="en-US" b="1" dirty="0" smtClean="0"/>
              <a:t>:</a:t>
            </a:r>
            <a:endParaRPr lang="en-US" dirty="0"/>
          </a:p>
          <a:p>
            <a:pPr fontAlgn="base"/>
            <a:r>
              <a:rPr lang="en-US" b="1" dirty="0"/>
              <a:t>(a) Food:</a:t>
            </a:r>
            <a:r>
              <a:rPr lang="en-US" dirty="0"/>
              <a:t> The amount of rich, fertile land needed to grow crops, such as wheat, rice, etc., is becoming less as we are using up more and more land for other purposes. Soil nutrients are also getting depleted and lots of chemicals are spoiling the soil due to use of chemical </a:t>
            </a:r>
            <a:r>
              <a:rPr lang="en-US" dirty="0" err="1"/>
              <a:t>fertilisers</a:t>
            </a:r>
            <a:r>
              <a:rPr lang="en-US" dirty="0" smtClean="0"/>
              <a:t>.</a:t>
            </a:r>
            <a:r>
              <a:rPr lang="en-US" dirty="0"/>
              <a:t/>
            </a:r>
            <a:br>
              <a:rPr lang="en-US" dirty="0"/>
            </a:br>
            <a:endParaRPr lang="en-US" dirty="0"/>
          </a:p>
          <a:p>
            <a:pPr fontAlgn="base"/>
            <a:r>
              <a:rPr lang="en-US" b="1" dirty="0"/>
              <a:t>(b) Water:</a:t>
            </a:r>
            <a:r>
              <a:rPr lang="en-US" dirty="0"/>
              <a:t> We use fresh water from rivers and ponds for drinking and cleaning but dump garbage into them. The rivers and ponds are getting polluted. This way after several years, we will have no clean water for our use</a:t>
            </a:r>
            <a:r>
              <a:rPr lang="en-US" dirty="0" smtClean="0"/>
              <a:t>.</a:t>
            </a:r>
            <a:r>
              <a:rPr lang="en-US" dirty="0"/>
              <a:t/>
            </a:r>
            <a:br>
              <a:rPr lang="en-US" dirty="0"/>
            </a:br>
            <a:endParaRPr lang="en-US" dirty="0"/>
          </a:p>
          <a:p>
            <a:pPr fontAlgn="base"/>
            <a:r>
              <a:rPr lang="en-US" b="1" dirty="0"/>
              <a:t>(c) Fuel: </a:t>
            </a:r>
            <a:r>
              <a:rPr lang="en-US" dirty="0"/>
              <a:t>We are using a lot of wood from trees as fuels and for construction of homes and furniture. As more and more trees are being cut, it is affecting the climate of the place. Extreme weather conditions, such as floods, extreme cold or heat, are seen in many places, which affect the people living there.</a:t>
            </a:r>
          </a:p>
          <a:p>
            <a:endParaRPr lang="en-US" dirty="0"/>
          </a:p>
        </p:txBody>
      </p:sp>
    </p:spTree>
    <p:extLst>
      <p:ext uri="{BB962C8B-B14F-4D97-AF65-F5344CB8AC3E}">
        <p14:creationId xmlns:p14="http://schemas.microsoft.com/office/powerpoint/2010/main" val="3038875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1277" y="480150"/>
            <a:ext cx="11492049" cy="6194969"/>
          </a:xfrm>
        </p:spPr>
        <p:txBody>
          <a:bodyPr>
            <a:noAutofit/>
          </a:bodyPr>
          <a:lstStyle/>
          <a:p>
            <a:pPr fontAlgn="base"/>
            <a:r>
              <a:rPr lang="en-US" sz="2000" b="1" dirty="0"/>
              <a:t>Sustainable development includes</a:t>
            </a:r>
            <a:endParaRPr lang="en-US" sz="2000" dirty="0"/>
          </a:p>
          <a:p>
            <a:pPr fontAlgn="base"/>
            <a:r>
              <a:rPr lang="en-US" sz="2000" dirty="0" smtClean="0"/>
              <a:t>reducing </a:t>
            </a:r>
            <a:r>
              <a:rPr lang="en-US" sz="2000" dirty="0"/>
              <a:t>excessive use of resources and enhancing resource </a:t>
            </a:r>
            <a:r>
              <a:rPr lang="en-US" sz="2000" dirty="0" smtClean="0"/>
              <a:t>conservation;</a:t>
            </a:r>
          </a:p>
          <a:p>
            <a:pPr fontAlgn="base"/>
            <a:r>
              <a:rPr lang="en-US" sz="2000" dirty="0" smtClean="0"/>
              <a:t>recycling </a:t>
            </a:r>
            <a:r>
              <a:rPr lang="en-US" sz="2000" dirty="0"/>
              <a:t>and reuse of waste materials;</a:t>
            </a:r>
          </a:p>
          <a:p>
            <a:pPr fontAlgn="base"/>
            <a:r>
              <a:rPr lang="en-US" sz="2000" dirty="0" smtClean="0"/>
              <a:t>scientific </a:t>
            </a:r>
            <a:r>
              <a:rPr lang="en-US" sz="2000" dirty="0"/>
              <a:t>management of renewable resources, especially bio-resources;</a:t>
            </a:r>
          </a:p>
          <a:p>
            <a:pPr fontAlgn="base"/>
            <a:r>
              <a:rPr lang="en-US" sz="2000" dirty="0" smtClean="0"/>
              <a:t>planting </a:t>
            </a:r>
            <a:r>
              <a:rPr lang="en-US" sz="2000" dirty="0"/>
              <a:t>more trees; green grassy patches and trees to be </a:t>
            </a:r>
            <a:r>
              <a:rPr lang="en-US" sz="2000" dirty="0" smtClean="0"/>
              <a:t> interspersed</a:t>
            </a:r>
            <a:r>
              <a:rPr lang="en-US" sz="2000" dirty="0"/>
              <a:t> between concrete buildings;</a:t>
            </a:r>
          </a:p>
          <a:p>
            <a:pPr fontAlgn="base"/>
            <a:r>
              <a:rPr lang="en-US" sz="2000" dirty="0" smtClean="0"/>
              <a:t>using </a:t>
            </a:r>
            <a:r>
              <a:rPr lang="en-US" sz="2000" dirty="0"/>
              <a:t>more environment friendly material or biodegradable material and</a:t>
            </a:r>
          </a:p>
          <a:p>
            <a:pPr fontAlgn="base"/>
            <a:r>
              <a:rPr lang="en-US" sz="2000" dirty="0" smtClean="0"/>
              <a:t>use </a:t>
            </a:r>
            <a:r>
              <a:rPr lang="en-US" sz="2000" dirty="0"/>
              <a:t>of technologies, which are environmental friendly and based on efficient use of resources</a:t>
            </a:r>
            <a:r>
              <a:rPr lang="en-US" sz="2000" dirty="0" smtClean="0"/>
              <a:t>.</a:t>
            </a:r>
          </a:p>
          <a:p>
            <a:pPr fontAlgn="base"/>
            <a:r>
              <a:rPr lang="en-US" sz="2000" b="1" dirty="0" smtClean="0"/>
              <a:t>Sustainable Development Goals</a:t>
            </a:r>
            <a:endParaRPr lang="en-US" sz="2000" dirty="0" smtClean="0"/>
          </a:p>
          <a:p>
            <a:pPr fontAlgn="base"/>
            <a:r>
              <a:rPr lang="en-US" sz="2000" dirty="0" smtClean="0"/>
              <a:t>The Sustainable Development Goals (SDGs) ensure that all people enjoy peace and prosperity. The Sustainable Development Goals (SDGs) were launched at the United Nations Sustainable Development Summit in New York in September 2015, forming the 2030 Agenda for Sustainable Development. It has set targets that the countries have to should work towards and achieve by 2030.</a:t>
            </a:r>
            <a:br>
              <a:rPr lang="en-US" sz="2000" dirty="0" smtClean="0"/>
            </a:br>
            <a:endParaRPr lang="en-US" sz="2000" dirty="0" smtClean="0"/>
          </a:p>
          <a:p>
            <a:pPr fontAlgn="base"/>
            <a:r>
              <a:rPr lang="en-US" sz="2000" dirty="0" smtClean="0"/>
              <a:t>The 17 SDGs have been made with the aim to take care of important issues facing businesses, governments and society. Some of these issues are poverty, </a:t>
            </a:r>
            <a:r>
              <a:rPr lang="en-US" sz="2000" dirty="0" err="1" smtClean="0"/>
              <a:t>genderequality</a:t>
            </a:r>
            <a:r>
              <a:rPr lang="en-US" sz="2000" dirty="0" smtClean="0"/>
              <a:t>, water use, energy, climate change and biodiversity. Countries are now making policies and regulations that will promote sustainable systems needed in all economic sectors to provide a secure, affordable and sustainable economy.</a:t>
            </a:r>
            <a:r>
              <a:rPr lang="en-US" sz="2000" dirty="0" smtClean="0"/>
              <a:t/>
            </a:r>
            <a:br>
              <a:rPr lang="en-US" sz="2000" dirty="0" smtClean="0"/>
            </a:br>
            <a:endParaRPr lang="en-US" sz="2000" dirty="0"/>
          </a:p>
        </p:txBody>
      </p:sp>
    </p:spTree>
    <p:extLst>
      <p:ext uri="{BB962C8B-B14F-4D97-AF65-F5344CB8AC3E}">
        <p14:creationId xmlns:p14="http://schemas.microsoft.com/office/powerpoint/2010/main" val="3868022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839696" y="346143"/>
            <a:ext cx="9741218" cy="6147213"/>
          </a:xfrm>
          <a:prstGeom prst="rect">
            <a:avLst/>
          </a:prstGeom>
        </p:spPr>
      </p:pic>
    </p:spTree>
    <p:extLst>
      <p:ext uri="{BB962C8B-B14F-4D97-AF65-F5344CB8AC3E}">
        <p14:creationId xmlns:p14="http://schemas.microsoft.com/office/powerpoint/2010/main" val="1271567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0005" y="623842"/>
            <a:ext cx="10515600" cy="4351338"/>
          </a:xfrm>
        </p:spPr>
        <p:txBody>
          <a:bodyPr>
            <a:normAutofit fontScale="70000" lnSpcReduction="20000"/>
          </a:bodyPr>
          <a:lstStyle/>
          <a:p>
            <a:pPr fontAlgn="base"/>
            <a:r>
              <a:rPr lang="en-US" b="1" dirty="0"/>
              <a:t>Sustainable Development Initiatives</a:t>
            </a:r>
            <a:endParaRPr lang="en-US" dirty="0"/>
          </a:p>
          <a:p>
            <a:pPr fontAlgn="base"/>
            <a:r>
              <a:rPr lang="en-US" dirty="0"/>
              <a:t>When plastics were banned by the municipal corporation of Mangalore, an innovator and entrepreneur </a:t>
            </a:r>
            <a:r>
              <a:rPr lang="en-US" dirty="0" err="1"/>
              <a:t>Mr</a:t>
            </a:r>
            <a:r>
              <a:rPr lang="en-US" dirty="0"/>
              <a:t> </a:t>
            </a:r>
            <a:r>
              <a:rPr lang="en-US" dirty="0" err="1"/>
              <a:t>Avasth</a:t>
            </a:r>
            <a:r>
              <a:rPr lang="en-US" dirty="0"/>
              <a:t> Hedge found an eco-friendly alternative. He made a 100 per cent bio-degradable bag which can dissolve in hot water and decompose in natural environment. This is now being used in many countries and is going to help the environment</a:t>
            </a:r>
            <a:r>
              <a:rPr lang="en-US" dirty="0" smtClean="0"/>
              <a:t>.</a:t>
            </a:r>
            <a:r>
              <a:rPr lang="en-US" dirty="0"/>
              <a:t/>
            </a:r>
            <a:br>
              <a:rPr lang="en-US" dirty="0"/>
            </a:br>
            <a:endParaRPr lang="en-US" dirty="0"/>
          </a:p>
          <a:p>
            <a:pPr fontAlgn="base"/>
            <a:r>
              <a:rPr lang="en-US" dirty="0"/>
              <a:t>Another innovative idea was to stop the use of plastics spoons, forks, etc. Narayana </a:t>
            </a:r>
            <a:r>
              <a:rPr lang="en-US" dirty="0" err="1"/>
              <a:t>Peesapaty</a:t>
            </a:r>
            <a:r>
              <a:rPr lang="en-US" dirty="0"/>
              <a:t> made edible cutlery made out of a grain — these spoons can be eaten and even if they are not eaten they will easily decompose in the soil enriching </a:t>
            </a:r>
            <a:r>
              <a:rPr lang="en-US" dirty="0" smtClean="0"/>
              <a:t>it</a:t>
            </a:r>
          </a:p>
          <a:p>
            <a:pPr fontAlgn="base"/>
            <a:r>
              <a:rPr lang="en-US" b="1" dirty="0"/>
              <a:t>Sustainable Processes</a:t>
            </a:r>
            <a:endParaRPr lang="en-US" dirty="0"/>
          </a:p>
          <a:p>
            <a:pPr fontAlgn="base"/>
            <a:r>
              <a:rPr lang="en-US" dirty="0"/>
              <a:t>Some practices, such as organic farming, </a:t>
            </a:r>
            <a:r>
              <a:rPr lang="en-US" dirty="0" err="1"/>
              <a:t>vermi</a:t>
            </a:r>
            <a:r>
              <a:rPr lang="en-US" dirty="0"/>
              <a:t>-composting and rainwater harvesting are being used to help preserve the environment. Organic farming is where farmers do not use chemical pesticides and </a:t>
            </a:r>
            <a:r>
              <a:rPr lang="en-US" dirty="0" err="1"/>
              <a:t>fertilisers</a:t>
            </a:r>
            <a:r>
              <a:rPr lang="en-US" dirty="0"/>
              <a:t> to increase their production. They use organic and natural </a:t>
            </a:r>
            <a:r>
              <a:rPr lang="en-US" dirty="0" err="1"/>
              <a:t>fertilisers</a:t>
            </a:r>
            <a:r>
              <a:rPr lang="en-US" dirty="0"/>
              <a:t>, such as cow dung to help in growing crops. This helps in better quality chemical free crops while at the same time maintaining the soil quality for future use.</a:t>
            </a:r>
          </a:p>
          <a:p>
            <a:pPr fontAlgn="base"/>
            <a:endParaRPr lang="en-US" dirty="0"/>
          </a:p>
          <a:p>
            <a:endParaRPr lang="en-US" dirty="0"/>
          </a:p>
        </p:txBody>
      </p:sp>
    </p:spTree>
    <p:extLst>
      <p:ext uri="{BB962C8B-B14F-4D97-AF65-F5344CB8AC3E}">
        <p14:creationId xmlns:p14="http://schemas.microsoft.com/office/powerpoint/2010/main" val="2378821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Our Role in Sustainable</a:t>
            </a:r>
            <a:br>
              <a:rPr lang="en-US" b="1"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431074" y="1254034"/>
            <a:ext cx="11364686" cy="5251269"/>
          </a:xfrm>
        </p:spPr>
        <p:txBody>
          <a:bodyPr>
            <a:normAutofit fontScale="77500" lnSpcReduction="20000"/>
          </a:bodyPr>
          <a:lstStyle/>
          <a:p>
            <a:r>
              <a:rPr lang="en-US" dirty="0"/>
              <a:t>Sustainable development can actually happen only when each one of us works towards it. We have to become responsible environment citizens who can protect the environment through our own efforts. Here are some basic ways in which people can help towards Sustainable Development Goals</a:t>
            </a:r>
            <a:r>
              <a:rPr lang="en-US" dirty="0" smtClean="0"/>
              <a:t>.</a:t>
            </a:r>
          </a:p>
          <a:p>
            <a:pPr fontAlgn="base"/>
            <a:r>
              <a:rPr lang="en-US" b="1" dirty="0"/>
              <a:t>Quality </a:t>
            </a:r>
            <a:r>
              <a:rPr lang="en-US" b="1" dirty="0" smtClean="0"/>
              <a:t>Education –SDG4</a:t>
            </a:r>
            <a:endParaRPr lang="en-US" dirty="0"/>
          </a:p>
          <a:p>
            <a:pPr fontAlgn="base"/>
            <a:r>
              <a:rPr lang="en-US" dirty="0"/>
              <a:t>Education is the most important factors for sustainable development. Children who have gone to school will be able to do jobs so that they can take care of themselves and their families. Education helps us become aware of our role as a responsible citizen. We should</a:t>
            </a:r>
          </a:p>
          <a:p>
            <a:pPr fontAlgn="base"/>
            <a:r>
              <a:rPr lang="en-US" dirty="0"/>
              <a:t>1. use the facilities present in our areas.</a:t>
            </a:r>
          </a:p>
          <a:p>
            <a:pPr fontAlgn="base"/>
            <a:r>
              <a:rPr lang="en-US" dirty="0"/>
              <a:t>2. take our friends to school.</a:t>
            </a:r>
          </a:p>
          <a:p>
            <a:pPr fontAlgn="base"/>
            <a:r>
              <a:rPr lang="en-US" dirty="0"/>
              <a:t>3. help friends study.</a:t>
            </a:r>
          </a:p>
          <a:p>
            <a:pPr fontAlgn="base"/>
            <a:r>
              <a:rPr lang="en-US" dirty="0"/>
              <a:t>4. stop friends from dropping out of school</a:t>
            </a:r>
            <a:r>
              <a:rPr lang="en-US" dirty="0" smtClean="0"/>
              <a:t>.</a:t>
            </a:r>
            <a:r>
              <a:rPr lang="en-US" b="1" dirty="0"/>
              <a:t/>
            </a:r>
            <a:br>
              <a:rPr lang="en-US" b="1" dirty="0"/>
            </a:br>
            <a:endParaRPr lang="en-US" dirty="0"/>
          </a:p>
          <a:p>
            <a:pPr fontAlgn="base"/>
            <a:r>
              <a:rPr lang="en-US" b="1" dirty="0"/>
              <a:t>Clean Water and </a:t>
            </a:r>
            <a:r>
              <a:rPr lang="en-US" b="1" dirty="0" smtClean="0"/>
              <a:t>Sanitation-SDG6</a:t>
            </a:r>
            <a:endParaRPr lang="en-US" dirty="0"/>
          </a:p>
          <a:p>
            <a:pPr fontAlgn="base"/>
            <a:r>
              <a:rPr lang="en-US" dirty="0"/>
              <a:t>We must make efforts to make India free of open defecation by building toilets and creating awareness</a:t>
            </a:r>
          </a:p>
          <a:p>
            <a:pPr fontAlgn="base"/>
            <a:r>
              <a:rPr lang="en-US" dirty="0"/>
              <a:t>towards sanitation</a:t>
            </a:r>
            <a:r>
              <a:rPr lang="en-US" dirty="0" smtClean="0"/>
              <a:t>.</a:t>
            </a:r>
            <a:endParaRPr lang="en-US" dirty="0"/>
          </a:p>
        </p:txBody>
      </p:sp>
    </p:spTree>
    <p:extLst>
      <p:ext uri="{BB962C8B-B14F-4D97-AF65-F5344CB8AC3E}">
        <p14:creationId xmlns:p14="http://schemas.microsoft.com/office/powerpoint/2010/main" val="4122099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5502" y="375647"/>
            <a:ext cx="11218818" cy="6077403"/>
          </a:xfrm>
        </p:spPr>
        <p:txBody>
          <a:bodyPr>
            <a:normAutofit fontScale="77500" lnSpcReduction="20000"/>
          </a:bodyPr>
          <a:lstStyle/>
          <a:p>
            <a:pPr fontAlgn="base"/>
            <a:r>
              <a:rPr lang="en-US" b="1" dirty="0" smtClean="0"/>
              <a:t>Affordable and Clean Energy-SDG 7 </a:t>
            </a:r>
            <a:endParaRPr lang="en-US" dirty="0" smtClean="0"/>
          </a:p>
          <a:p>
            <a:pPr fontAlgn="base"/>
            <a:r>
              <a:rPr lang="en-US" dirty="0" smtClean="0"/>
              <a:t>Using solar power i.e., power generated using the sun does not cause pollution as it does not require burning of non-renewable fuels, such as coal. We are making efforts to increase the solar power generation so that our electricity needs are met and at the same time we do not pollute the environment</a:t>
            </a:r>
            <a:br>
              <a:rPr lang="en-US" dirty="0" smtClean="0"/>
            </a:br>
            <a:endParaRPr lang="en-US" dirty="0" smtClean="0"/>
          </a:p>
          <a:p>
            <a:pPr fontAlgn="base"/>
            <a:r>
              <a:rPr lang="en-US" b="1" dirty="0" smtClean="0"/>
              <a:t>Decent Work and Economic Growth- SDG 8</a:t>
            </a:r>
            <a:endParaRPr lang="en-US" dirty="0" smtClean="0"/>
          </a:p>
          <a:p>
            <a:pPr fontAlgn="base"/>
            <a:r>
              <a:rPr lang="en-US" b="1" dirty="0" smtClean="0"/>
              <a:t>We can</a:t>
            </a:r>
            <a:endParaRPr lang="en-US" dirty="0" smtClean="0"/>
          </a:p>
          <a:p>
            <a:pPr fontAlgn="base"/>
            <a:r>
              <a:rPr lang="en-US" dirty="0" smtClean="0"/>
              <a:t>(a) study and find good jobs to take care of ourselves and our families.</a:t>
            </a:r>
          </a:p>
          <a:p>
            <a:pPr fontAlgn="base"/>
            <a:r>
              <a:rPr lang="en-US" dirty="0" smtClean="0"/>
              <a:t>(b) work hard and contribute to society.</a:t>
            </a:r>
          </a:p>
          <a:p>
            <a:pPr fontAlgn="base"/>
            <a:r>
              <a:rPr lang="en-US" dirty="0" smtClean="0"/>
              <a:t>(c) learn and develop skills so that we get add value in our community.</a:t>
            </a:r>
          </a:p>
          <a:p>
            <a:pPr fontAlgn="base"/>
            <a:r>
              <a:rPr lang="en-US" b="1" dirty="0" smtClean="0"/>
              <a:t>Reduced Inequalities SDG 10</a:t>
            </a:r>
            <a:endParaRPr lang="en-US" dirty="0" smtClean="0"/>
          </a:p>
          <a:p>
            <a:pPr fontAlgn="base"/>
            <a:r>
              <a:rPr lang="en-US" dirty="0" smtClean="0"/>
              <a:t>To reduce inequalities we can</a:t>
            </a:r>
          </a:p>
          <a:p>
            <a:pPr fontAlgn="base"/>
            <a:r>
              <a:rPr lang="en-US" dirty="0" smtClean="0"/>
              <a:t>1. be helpful to one another.</a:t>
            </a:r>
          </a:p>
          <a:p>
            <a:pPr fontAlgn="base"/>
            <a:r>
              <a:rPr lang="en-US" dirty="0" smtClean="0"/>
              <a:t>2. be friendly with everyone.</a:t>
            </a:r>
          </a:p>
          <a:p>
            <a:pPr fontAlgn="base"/>
            <a:r>
              <a:rPr lang="en-US" dirty="0" smtClean="0"/>
              <a:t>3. include everyone while working or playing.</a:t>
            </a:r>
          </a:p>
          <a:p>
            <a:pPr fontAlgn="base"/>
            <a:r>
              <a:rPr lang="en-US" dirty="0" smtClean="0"/>
              <a:t>4. help others by including everyone whether they are small or big, girl or boy, belong to any class or caste..</a:t>
            </a:r>
          </a:p>
          <a:p>
            <a:endParaRPr lang="en-US" dirty="0" smtClean="0"/>
          </a:p>
          <a:p>
            <a:endParaRPr lang="en-US" dirty="0"/>
          </a:p>
        </p:txBody>
      </p:sp>
    </p:spTree>
    <p:extLst>
      <p:ext uri="{BB962C8B-B14F-4D97-AF65-F5344CB8AC3E}">
        <p14:creationId xmlns:p14="http://schemas.microsoft.com/office/powerpoint/2010/main" val="1930619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0188" y="375647"/>
            <a:ext cx="11310257" cy="6155781"/>
          </a:xfrm>
        </p:spPr>
        <p:txBody>
          <a:bodyPr>
            <a:normAutofit fontScale="92500" lnSpcReduction="20000"/>
          </a:bodyPr>
          <a:lstStyle/>
          <a:p>
            <a:pPr fontAlgn="base"/>
            <a:r>
              <a:rPr lang="en-US" b="1" dirty="0" smtClean="0"/>
              <a:t>Sustainable Cities and Communities- SDG 11</a:t>
            </a:r>
            <a:endParaRPr lang="en-US" dirty="0" smtClean="0"/>
          </a:p>
          <a:p>
            <a:pPr fontAlgn="base"/>
            <a:r>
              <a:rPr lang="en-US" dirty="0" smtClean="0"/>
              <a:t>Creating Sustainable Cities</a:t>
            </a:r>
          </a:p>
          <a:p>
            <a:pPr fontAlgn="base"/>
            <a:r>
              <a:rPr lang="en-US" dirty="0" smtClean="0"/>
              <a:t>1. Save energy by switching off lights and fans when not in use.</a:t>
            </a:r>
          </a:p>
          <a:p>
            <a:pPr fontAlgn="base"/>
            <a:r>
              <a:rPr lang="en-US" dirty="0" smtClean="0"/>
              <a:t>2. Use natural light as much as possible.</a:t>
            </a:r>
          </a:p>
          <a:p>
            <a:pPr fontAlgn="base"/>
            <a:r>
              <a:rPr lang="en-US" dirty="0" smtClean="0"/>
              <a:t>3. Use energy-efficient lights (LED bulbs) and appliances.</a:t>
            </a:r>
            <a:br>
              <a:rPr lang="en-US" dirty="0" smtClean="0"/>
            </a:br>
            <a:endParaRPr lang="en-US" dirty="0" smtClean="0"/>
          </a:p>
          <a:p>
            <a:pPr fontAlgn="base"/>
            <a:r>
              <a:rPr lang="en-US" b="1" dirty="0" smtClean="0"/>
              <a:t>Responsible Consumers and Producers- SDG 12</a:t>
            </a:r>
            <a:endParaRPr lang="en-US" dirty="0" smtClean="0"/>
          </a:p>
          <a:p>
            <a:pPr fontAlgn="base"/>
            <a:r>
              <a:rPr lang="en-US" dirty="0" smtClean="0"/>
              <a:t>We can become responsible about our own environment by</a:t>
            </a:r>
          </a:p>
          <a:p>
            <a:pPr fontAlgn="base"/>
            <a:r>
              <a:rPr lang="en-US" dirty="0" smtClean="0"/>
              <a:t>1. reusing paper, glass, plastic, water, etc.</a:t>
            </a:r>
          </a:p>
          <a:p>
            <a:pPr fontAlgn="base"/>
            <a:r>
              <a:rPr lang="en-US" dirty="0" smtClean="0"/>
              <a:t>2. taking cloth bags to market carrying fruits and vegetables.</a:t>
            </a:r>
          </a:p>
          <a:p>
            <a:pPr fontAlgn="base"/>
            <a:r>
              <a:rPr lang="en-US" dirty="0" smtClean="0"/>
              <a:t>3. donate things we do not use such as clothes, books, furniture, food, etc.</a:t>
            </a:r>
          </a:p>
          <a:p>
            <a:pPr fontAlgn="base"/>
            <a:r>
              <a:rPr lang="en-US" dirty="0" smtClean="0"/>
              <a:t>4. Buy and eat seasonal fruits and vegetables from local growers.</a:t>
            </a:r>
          </a:p>
          <a:p>
            <a:pPr fontAlgn="base"/>
            <a:r>
              <a:rPr lang="en-US" dirty="0" smtClean="0"/>
              <a:t>5. Repair leaking taps and pipes to avoid wasting water.</a:t>
            </a:r>
          </a:p>
          <a:p>
            <a:pPr fontAlgn="base"/>
            <a:r>
              <a:rPr lang="en-US" dirty="0" smtClean="0"/>
              <a:t>6. Sort and treat garbage before disposing.</a:t>
            </a:r>
            <a:r>
              <a:rPr lang="en-US" b="1" dirty="0" smtClean="0"/>
              <a:t/>
            </a:r>
            <a:br>
              <a:rPr lang="en-US" b="1" dirty="0" smtClean="0"/>
            </a:br>
            <a:endParaRPr lang="en-US" dirty="0" smtClean="0"/>
          </a:p>
        </p:txBody>
      </p:sp>
    </p:spTree>
    <p:extLst>
      <p:ext uri="{BB962C8B-B14F-4D97-AF65-F5344CB8AC3E}">
        <p14:creationId xmlns:p14="http://schemas.microsoft.com/office/powerpoint/2010/main" val="11109719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383</Words>
  <Application>Microsoft Office PowerPoint</Application>
  <PresentationFormat>Widescreen</PresentationFormat>
  <Paragraphs>71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PART A GREEN SKILLS </vt:lpstr>
      <vt:lpstr>Society and Environment </vt:lpstr>
      <vt:lpstr>Problems Related to Sustainable Development</vt:lpstr>
      <vt:lpstr>PowerPoint Presentation</vt:lpstr>
      <vt:lpstr>PowerPoint Presentation</vt:lpstr>
      <vt:lpstr>PowerPoint Presentation</vt:lpstr>
      <vt:lpstr>Our Role in Sustainable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A GREEN SKILLS </dc:title>
  <dc:creator>ibm</dc:creator>
  <cp:lastModifiedBy>ibm</cp:lastModifiedBy>
  <cp:revision>6</cp:revision>
  <dcterms:created xsi:type="dcterms:W3CDTF">2023-10-28T07:43:30Z</dcterms:created>
  <dcterms:modified xsi:type="dcterms:W3CDTF">2023-10-28T07:59:23Z</dcterms:modified>
</cp:coreProperties>
</file>